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40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5" r:id="rId6"/>
    <p:sldId id="261" r:id="rId7"/>
    <p:sldId id="262" r:id="rId8"/>
    <p:sldId id="263" r:id="rId9"/>
    <p:sldId id="264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312"/>
    <a:srgbClr val="BD582C"/>
    <a:srgbClr val="FF9900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97" autoAdjust="0"/>
    <p:restoredTop sz="94671" autoAdjust="0"/>
  </p:normalViewPr>
  <p:slideViewPr>
    <p:cSldViewPr>
      <p:cViewPr varScale="1">
        <p:scale>
          <a:sx n="68" d="100"/>
          <a:sy n="68" d="100"/>
        </p:scale>
        <p:origin x="7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D3DD9D5-14CB-4299-AFF7-DB584F433323}" type="datetimeFigureOut">
              <a:rPr lang="he-IL" smtClean="0"/>
              <a:t>כ"ד/שבט/תשפ"א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8DCE524-75A3-4B90-AC97-51879A2182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366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כ"ד/שבט/תשפ"א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78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כ"ד/שבט/תשפ"א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516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כ"ד/שבט/תשפ"א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379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כ"ד/שבט/תשפ"א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684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כ"ד/שבט/תשפ"א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99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כ"ד/שבט/תשפ"א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143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כ"ד/שבט/תשפ"א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802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כ"ד/שבט/תשפ"א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392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כ"ד/שבט/תשפ"א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425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E7438E1-117D-44FB-AC24-B79D899BA877}" type="datetimeFigureOut">
              <a:rPr lang="he-IL" smtClean="0"/>
              <a:t>כ"ד/שבט/תשפ"א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5865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כ"ד/שבט/תשפ"א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809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E7438E1-117D-44FB-AC24-B79D899BA877}" type="datetimeFigureOut">
              <a:rPr lang="he-IL" smtClean="0"/>
              <a:t>כ"ד/שבט/תשפ"א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83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824"/>
          <a:stretch/>
        </p:blipFill>
        <p:spPr bwMode="auto">
          <a:xfrm>
            <a:off x="525415" y="640080"/>
            <a:ext cx="4606917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710114" y="0"/>
            <a:ext cx="34385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5788345" y="2780928"/>
            <a:ext cx="3010971" cy="1865352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br>
              <a:rPr lang="he-IL" sz="2100" dirty="0">
                <a:solidFill>
                  <a:srgbClr val="FFFF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br>
              <a:rPr lang="he-IL" sz="2100" dirty="0">
                <a:solidFill>
                  <a:srgbClr val="FFFF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br>
              <a:rPr lang="he-IL" sz="2100" dirty="0">
                <a:solidFill>
                  <a:srgbClr val="FFFF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br>
              <a:rPr lang="he-IL" sz="2100" dirty="0">
                <a:solidFill>
                  <a:srgbClr val="FFFF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br>
              <a:rPr lang="he-IL" sz="2100" dirty="0">
                <a:solidFill>
                  <a:srgbClr val="FFFF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br>
              <a:rPr lang="he-IL" sz="2700" dirty="0">
                <a:solidFill>
                  <a:srgbClr val="FFFF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2700" dirty="0">
                <a:solidFill>
                  <a:srgbClr val="FFFF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"וידי הרופא הטוב  </a:t>
            </a:r>
            <a:br>
              <a:rPr lang="he-IL" sz="2700" dirty="0">
                <a:solidFill>
                  <a:srgbClr val="FFFF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2700" dirty="0">
                <a:solidFill>
                  <a:srgbClr val="FFFF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האדון </a:t>
            </a:r>
            <a:r>
              <a:rPr lang="he-IL" sz="2700" dirty="0" err="1">
                <a:solidFill>
                  <a:srgbClr val="FFFF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מאזיה</a:t>
            </a:r>
            <a:r>
              <a:rPr lang="he-IL" sz="2700" dirty="0">
                <a:solidFill>
                  <a:srgbClr val="FFFF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 היקר עושות </a:t>
            </a:r>
            <a:r>
              <a:rPr lang="he-IL" sz="2700" dirty="0" err="1">
                <a:solidFill>
                  <a:srgbClr val="FFFF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תושיה</a:t>
            </a:r>
            <a:r>
              <a:rPr lang="he-IL" sz="2700" dirty="0">
                <a:solidFill>
                  <a:srgbClr val="FFFF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</a:t>
            </a:r>
            <a:br>
              <a:rPr lang="he-IL" sz="2700" dirty="0">
                <a:solidFill>
                  <a:srgbClr val="FFFF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br>
              <a:rPr lang="he-IL" sz="2700" dirty="0">
                <a:solidFill>
                  <a:srgbClr val="FFFF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2700" dirty="0">
                <a:solidFill>
                  <a:srgbClr val="FFFF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 </a:t>
            </a:r>
            <a:r>
              <a:rPr lang="he-IL" sz="2700" b="1" dirty="0">
                <a:solidFill>
                  <a:srgbClr val="FFFF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1930-1858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679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403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68529" y="335271"/>
            <a:ext cx="6336703" cy="76944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he-IL" sz="2400" dirty="0">
                <a:solidFill>
                  <a:srgbClr val="FFFFFF"/>
                </a:solidFill>
                <a:cs typeface="Guttman Yad-Brush" panose="02010401010101010101" pitchFamily="2" charset="-79"/>
              </a:rPr>
              <a:t>והוא חידש מילים רבות בתחום הרפואה...</a:t>
            </a:r>
          </a:p>
        </p:txBody>
      </p:sp>
      <p:sp>
        <p:nvSpPr>
          <p:cNvPr id="3" name="מלבן 2"/>
          <p:cNvSpPr/>
          <p:nvPr/>
        </p:nvSpPr>
        <p:spPr>
          <a:xfrm>
            <a:off x="2919090" y="3192919"/>
            <a:ext cx="1957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solidFill>
                  <a:srgbClr val="FFC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גרענת</a:t>
            </a:r>
            <a:endParaRPr lang="he-IL" sz="3200" b="1" dirty="0">
              <a:solidFill>
                <a:srgbClr val="FFC00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5987237" y="3479968"/>
            <a:ext cx="2651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solidFill>
                  <a:schemeClr val="accent5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מפתח</a:t>
            </a:r>
            <a:r>
              <a:rPr lang="he-IL" sz="2800" b="1" dirty="0">
                <a:solidFill>
                  <a:schemeClr val="accent5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 </a:t>
            </a:r>
            <a:r>
              <a:rPr lang="he-IL" sz="3600" b="1" dirty="0">
                <a:solidFill>
                  <a:schemeClr val="accent5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הלב</a:t>
            </a:r>
            <a:endParaRPr lang="he-IL" sz="2800" b="1" dirty="0">
              <a:solidFill>
                <a:schemeClr val="accent5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9" y="2132857"/>
            <a:ext cx="220095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chemeClr val="accent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אדמדמת</a:t>
            </a:r>
            <a:endParaRPr lang="he-IL" sz="2400" b="1" dirty="0">
              <a:solidFill>
                <a:schemeClr val="accent1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5987237" y="2009746"/>
            <a:ext cx="14179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spc="-50" dirty="0">
                <a:solidFill>
                  <a:srgbClr val="FF0000"/>
                </a:solidFill>
                <a:latin typeface="+mj-lt"/>
                <a:ea typeface="+mj-ea"/>
                <a:cs typeface="Guttman Yad-Brush" panose="02010401010101010101" pitchFamily="2" charset="-79"/>
              </a:rPr>
              <a:t>טפיל</a:t>
            </a:r>
            <a:endParaRPr lang="he-IL" sz="2400" spc="-50" dirty="0">
              <a:solidFill>
                <a:srgbClr val="FF0000"/>
              </a:solidFill>
              <a:latin typeface="+mj-lt"/>
              <a:ea typeface="+mj-ea"/>
              <a:cs typeface="Guttman Yad-Brush" panose="02010401010101010101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9580" y="4556557"/>
            <a:ext cx="143981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b="1" dirty="0">
                <a:solidFill>
                  <a:schemeClr val="bg2">
                    <a:lumMod val="50000"/>
                  </a:schemeClr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מרפֵּס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640" y="4556557"/>
            <a:ext cx="17689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rgbClr val="00B05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עוּבר</a:t>
            </a:r>
            <a:endParaRPr lang="he-IL" sz="4000" b="1" dirty="0">
              <a:solidFill>
                <a:srgbClr val="00B05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41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324348"/>
            <a:ext cx="7035120" cy="766132"/>
          </a:xfrm>
        </p:spPr>
        <p:txBody>
          <a:bodyPr>
            <a:normAutofit/>
          </a:bodyPr>
          <a:lstStyle/>
          <a:p>
            <a:pPr algn="ctr"/>
            <a:r>
              <a:rPr lang="he-IL" dirty="0">
                <a:solidFill>
                  <a:srgbClr val="FFFF00"/>
                </a:solidFill>
              </a:rPr>
              <a:t>      </a:t>
            </a:r>
            <a:r>
              <a:rPr lang="he-IL" sz="3600" b="1" dirty="0">
                <a:solidFill>
                  <a:srgbClr val="E48312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חמש עטרות ויותר...</a:t>
            </a:r>
            <a:endParaRPr lang="he-IL" b="1" dirty="0">
              <a:solidFill>
                <a:srgbClr val="E48312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9" t="3941" r="12392" b="4947"/>
          <a:stretch/>
        </p:blipFill>
        <p:spPr bwMode="auto">
          <a:xfrm>
            <a:off x="7164288" y="476673"/>
            <a:ext cx="163846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90480"/>
            <a:ext cx="3249043" cy="238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75" y="3799730"/>
            <a:ext cx="30003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" y="1275892"/>
            <a:ext cx="3341627" cy="231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06" y="4005064"/>
            <a:ext cx="3365103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0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owner\Documents\חמש עטרות\חמש עטרות תצלומים\רפואה\שלט הרופא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499" y="2305263"/>
            <a:ext cx="4706750" cy="224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710114" y="0"/>
            <a:ext cx="34385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845553" y="174929"/>
            <a:ext cx="3045629" cy="37575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FF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רופא</a:t>
            </a:r>
            <a:r>
              <a:rPr lang="en-US" sz="2400" dirty="0">
                <a:solidFill>
                  <a:srgbClr val="FFFF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הלשון</a:t>
            </a:r>
            <a:r>
              <a:rPr lang="en-US" sz="2400" dirty="0">
                <a:solidFill>
                  <a:srgbClr val="FFFF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העברית</a:t>
            </a:r>
            <a:endParaRPr lang="en-US" sz="2400" dirty="0">
              <a:solidFill>
                <a:srgbClr val="FFFFFF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679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235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19628DDF-65BF-4C8D-9FE0-D02158378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116EFE6-AA29-4179-8372-BCE2CA97B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4BDD6CA-80C0-4861-B6B6-E3B928D6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9A7CE97B-56DB-468B-A006-749601440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71093C2-1867-442A-857B-E469565FB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dirty="0" err="1">
                <a:solidFill>
                  <a:srgbClr val="FFFFFF"/>
                </a:solidFill>
                <a:cs typeface="Guttman Yad-Brush" panose="02010401010101010101" pitchFamily="2" charset="-79"/>
              </a:rPr>
              <a:t>בני</a:t>
            </a:r>
            <a:r>
              <a:rPr lang="en-US" sz="2400" dirty="0">
                <a:solidFill>
                  <a:srgbClr val="FFFFFF"/>
                </a:solidFill>
                <a:cs typeface="Guttman Yad-Brush" panose="02010401010101010101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Guttman Yad-Brush" panose="02010401010101010101" pitchFamily="2" charset="-79"/>
              </a:rPr>
              <a:t>משפחת</a:t>
            </a:r>
            <a:r>
              <a:rPr lang="en-US" sz="2400" dirty="0">
                <a:solidFill>
                  <a:srgbClr val="FFFFFF"/>
                </a:solidFill>
                <a:cs typeface="Guttman Yad-Brush" panose="02010401010101010101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Guttman Yad-Brush" panose="02010401010101010101" pitchFamily="2" charset="-79"/>
              </a:rPr>
              <a:t>מזיא</a:t>
            </a:r>
            <a:r>
              <a:rPr lang="en-US" sz="2400" dirty="0">
                <a:solidFill>
                  <a:srgbClr val="FFFFFF"/>
                </a:solidFill>
                <a:cs typeface="Guttman Yad-Brush" panose="02010401010101010101" pitchFamily="2" charset="-79"/>
              </a:rPr>
              <a:t>  </a:t>
            </a:r>
          </a:p>
        </p:txBody>
      </p:sp>
      <p:pic>
        <p:nvPicPr>
          <p:cNvPr id="3075" name="Picture 3" descr="C:\Users\owner\Documents\חמש עטרות\חמש עטרות תצלומים\משפחת  מזיא\מרגלית\מרגלית מזיא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416"/>
          <a:stretch/>
        </p:blipFill>
        <p:spPr bwMode="auto">
          <a:xfrm>
            <a:off x="136322" y="347716"/>
            <a:ext cx="2843290" cy="454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owner\Documents\חמש עטרות\חמש עטרות תצלומים\משפחת  מזיא\רנה\רנה בכלא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" r="4" b="4"/>
          <a:stretch/>
        </p:blipFill>
        <p:spPr bwMode="auto">
          <a:xfrm>
            <a:off x="3046737" y="313488"/>
            <a:ext cx="2921784" cy="468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" r="14756" b="5769"/>
          <a:stretch/>
        </p:blipFill>
        <p:spPr bwMode="auto">
          <a:xfrm>
            <a:off x="6022895" y="267235"/>
            <a:ext cx="3091299" cy="46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8BB16461-D3DF-4836-B20B-4E94CAD20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572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7FBFF947-0568-41C8-9D1F-B98750138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B146F29-E510-4DB4-B56B-1A8766645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862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3FDA1FA-3541-46E6-83FF-BDDA692BB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004868" y="0"/>
            <a:ext cx="5143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158779" y="2279343"/>
            <a:ext cx="4799888" cy="1842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dirty="0" err="1">
                <a:solidFill>
                  <a:srgbClr val="FFFFFF"/>
                </a:solidFill>
                <a:cs typeface="Guttman Yad-Brush" panose="02010401010101010101" pitchFamily="2" charset="-79"/>
              </a:rPr>
              <a:t>סטודנט</a:t>
            </a:r>
            <a:r>
              <a:rPr lang="en-US" sz="2400" dirty="0">
                <a:solidFill>
                  <a:srgbClr val="FFFFFF"/>
                </a:solidFill>
                <a:cs typeface="Guttman Yad-Brush" panose="02010401010101010101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Guttman Yad-Brush" panose="02010401010101010101" pitchFamily="2" charset="-79"/>
              </a:rPr>
              <a:t>לרפואה</a:t>
            </a:r>
            <a:r>
              <a:rPr lang="en-US" sz="2400" dirty="0">
                <a:solidFill>
                  <a:srgbClr val="FFFFFF"/>
                </a:solidFill>
                <a:cs typeface="Guttman Yad-Brush" panose="02010401010101010101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Guttman Yad-Brush" panose="02010401010101010101" pitchFamily="2" charset="-79"/>
              </a:rPr>
              <a:t>בציריך</a:t>
            </a:r>
            <a:endParaRPr lang="en-US" sz="2400" dirty="0">
              <a:solidFill>
                <a:srgbClr val="FFFFFF"/>
              </a:solidFill>
              <a:cs typeface="Guttman Yad-Brush" panose="02010401010101010101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4741" r="12314" b="11091"/>
          <a:stretch/>
        </p:blipFill>
        <p:spPr bwMode="auto">
          <a:xfrm>
            <a:off x="753131" y="3705880"/>
            <a:ext cx="1751332" cy="262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 r="5156" b="1"/>
          <a:stretch/>
        </p:blipFill>
        <p:spPr bwMode="auto">
          <a:xfrm>
            <a:off x="1787372" y="508135"/>
            <a:ext cx="1703351" cy="28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1E6A7830-4B1A-416E-8782-4D0DC1F29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71007" y="4343400"/>
            <a:ext cx="3901962" cy="0"/>
          </a:xfrm>
          <a:prstGeom prst="line">
            <a:avLst/>
          </a:prstGeom>
          <a:ln w="635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29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F87243A-F810-42AD-AA74-3FA38B1D8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4710C0A-057C-4274-BA2D-001F1025E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EFAE2A0-B30D-40C7-BB2F-AE3D6D5D0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8508911-8AF6-4A7F-958D-155C5FA41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D9CD4F8-76BB-4EE6-A72A-A4F8A819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1971" y="1982320"/>
            <a:ext cx="2235813" cy="21751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FFFF"/>
                </a:solidFill>
                <a:cs typeface="Guttman Yad-Brush" panose="02010401010101010101" pitchFamily="2" charset="-79"/>
              </a:rPr>
              <a:t>ממרפאתו</a:t>
            </a:r>
            <a:r>
              <a:rPr lang="en-US" sz="4200" dirty="0">
                <a:solidFill>
                  <a:srgbClr val="FFFFFF"/>
                </a:solidFill>
              </a:rPr>
              <a:t> </a:t>
            </a:r>
            <a:br>
              <a:rPr lang="en-US" sz="4200" dirty="0">
                <a:solidFill>
                  <a:srgbClr val="FFFFFF"/>
                </a:solidFill>
              </a:rPr>
            </a:br>
            <a:r>
              <a:rPr lang="en-US" sz="2400" dirty="0" err="1">
                <a:solidFill>
                  <a:srgbClr val="FFFFFF"/>
                </a:solidFill>
                <a:cs typeface="Guttman Yad-Brush" panose="02010401010101010101" pitchFamily="2" charset="-79"/>
              </a:rPr>
              <a:t>של</a:t>
            </a:r>
            <a:r>
              <a:rPr lang="en-US" sz="2400" dirty="0">
                <a:solidFill>
                  <a:srgbClr val="FFFFFF"/>
                </a:solidFill>
                <a:cs typeface="Guttman Yad-Brush" panose="02010401010101010101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Guttman Yad-Brush" panose="02010401010101010101" pitchFamily="2" charset="-79"/>
              </a:rPr>
              <a:t>ד"ר</a:t>
            </a:r>
            <a:r>
              <a:rPr lang="en-US" sz="2400" dirty="0">
                <a:solidFill>
                  <a:srgbClr val="FFFFFF"/>
                </a:solidFill>
                <a:cs typeface="Guttman Yad-Brush" panose="02010401010101010101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Guttman Yad-Brush" panose="02010401010101010101" pitchFamily="2" charset="-79"/>
              </a:rPr>
              <a:t>מזיא</a:t>
            </a:r>
            <a:endParaRPr lang="en-US" sz="2400" dirty="0">
              <a:solidFill>
                <a:srgbClr val="FFFFFF"/>
              </a:solidFill>
              <a:cs typeface="Guttman Yad-Brush" panose="02010401010101010101" pitchFamily="2" charset="-79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3571E7A-6F77-40FC-B29C-21FB8D754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D769687-EAF6-4372-9E47-6B4890C37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3967" y="321732"/>
            <a:ext cx="2741225" cy="367484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6423" y="1214225"/>
            <a:ext cx="2496312" cy="188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079C6E80-D8C1-448A-896C-DD09EF229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3900" y="321732"/>
            <a:ext cx="2316342" cy="2108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CF3FBA5-8829-4A8F-9C54-C661520F7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8716" y="2617577"/>
            <a:ext cx="2301525" cy="38091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9297" r="13216" b="3730"/>
          <a:stretch/>
        </p:blipFill>
        <p:spPr bwMode="auto">
          <a:xfrm>
            <a:off x="7130785" y="2858100"/>
            <a:ext cx="1340115" cy="332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A5906F46-0376-4A54-B1DD-5DC0200D6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3967" y="4157448"/>
            <a:ext cx="2741225" cy="23023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3699" y="4479906"/>
            <a:ext cx="2485130" cy="16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71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2AD83CFE-1CA3-4832-A4B9-C48CD134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C98641C-7F74-435D-996F-A4387A3C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06565" y="5543360"/>
            <a:ext cx="5282864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0"/>
            <a:r>
              <a:rPr lang="en-US" sz="2400" dirty="0" err="1">
                <a:solidFill>
                  <a:srgbClr val="FFFFFF"/>
                </a:solidFill>
                <a:cs typeface="Guttman Yad-Brush" panose="02010401010101010101" pitchFamily="2" charset="-79"/>
              </a:rPr>
              <a:t>בית</a:t>
            </a:r>
            <a:r>
              <a:rPr lang="en-US" sz="2400" dirty="0">
                <a:solidFill>
                  <a:srgbClr val="FFFFFF"/>
                </a:solidFill>
                <a:cs typeface="Guttman Yad-Brush" panose="02010401010101010101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Guttman Yad-Brush" panose="02010401010101010101" pitchFamily="2" charset="-79"/>
              </a:rPr>
              <a:t>החולים</a:t>
            </a:r>
            <a:r>
              <a:rPr lang="en-US" sz="2400" dirty="0">
                <a:solidFill>
                  <a:srgbClr val="FFFFFF"/>
                </a:solidFill>
                <a:cs typeface="Guttman Yad-Brush" panose="02010401010101010101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Guttman Yad-Brush" panose="02010401010101010101" pitchFamily="2" charset="-79"/>
              </a:rPr>
              <a:t>בראשון</a:t>
            </a:r>
            <a:r>
              <a:rPr lang="en-US" sz="2400" dirty="0">
                <a:solidFill>
                  <a:srgbClr val="FFFFFF"/>
                </a:solidFill>
                <a:cs typeface="Guttman Yad-Brush" panose="02010401010101010101" pitchFamily="2" charset="-79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Guttman Yad-Brush" panose="02010401010101010101" pitchFamily="2" charset="-79"/>
              </a:rPr>
              <a:t>לציון</a:t>
            </a:r>
            <a:endParaRPr lang="en-US" sz="2400" dirty="0">
              <a:solidFill>
                <a:srgbClr val="FFFFFF"/>
              </a:solidFill>
              <a:cs typeface="Guttman Yad-Brush" panose="02010401010101010101" pitchFamily="2" charset="-79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592" y="1125807"/>
            <a:ext cx="3848740" cy="263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" name="Rectangle 145">
            <a:extLst>
              <a:ext uri="{FF2B5EF4-FFF2-40B4-BE49-F238E27FC236}">
                <a16:creationId xmlns:a16="http://schemas.microsoft.com/office/drawing/2014/main" id="{F530C0F6-C8DF-4539-B30C-8105DB61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7997" y="886968"/>
            <a:ext cx="48006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8602" y="755317"/>
            <a:ext cx="2636547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id="{BAE51241-AA8B-4B82-9C59-6738DB85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5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66991" y="260649"/>
            <a:ext cx="4288977" cy="8129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chemeClr val="tx1"/>
                </a:solidFill>
                <a:cs typeface="Guttman Yad-Brush" panose="02010401010101010101" pitchFamily="2" charset="-79"/>
              </a:rPr>
              <a:t>חנוכת בית החולים </a:t>
            </a:r>
            <a:br>
              <a:rPr lang="he-IL" sz="2400" dirty="0">
                <a:solidFill>
                  <a:schemeClr val="tx1"/>
                </a:solidFill>
                <a:cs typeface="Guttman Yad-Brush" panose="02010401010101010101" pitchFamily="2" charset="-79"/>
              </a:rPr>
            </a:br>
            <a:r>
              <a:rPr lang="he-IL" sz="2400" dirty="0">
                <a:solidFill>
                  <a:schemeClr val="tx1"/>
                </a:solidFill>
                <a:cs typeface="Guttman Yad-Brush" panose="02010401010101010101" pitchFamily="2" charset="-79"/>
              </a:rPr>
              <a:t>"ביקור חולים", 1925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010" y="2603139"/>
            <a:ext cx="3703638" cy="234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07393"/>
            <a:ext cx="4067944" cy="2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27784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827583" y="4943475"/>
            <a:ext cx="360040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spc="-50" dirty="0">
                <a:latin typeface="+mj-lt"/>
                <a:ea typeface="+mj-ea"/>
                <a:cs typeface="Guttman Yad-Brush" panose="02010401010101010101" pitchFamily="2" charset="-79"/>
              </a:rPr>
              <a:t>ד"ר </a:t>
            </a:r>
            <a:r>
              <a:rPr lang="he-IL" sz="2400" spc="-50" dirty="0" err="1">
                <a:latin typeface="+mj-lt"/>
                <a:ea typeface="+mj-ea"/>
                <a:cs typeface="Guttman Yad-Brush" panose="02010401010101010101" pitchFamily="2" charset="-79"/>
              </a:rPr>
              <a:t>מזיא</a:t>
            </a:r>
            <a:r>
              <a:rPr lang="he-IL" sz="2400" spc="-50" dirty="0">
                <a:latin typeface="+mj-lt"/>
                <a:ea typeface="+mj-ea"/>
                <a:cs typeface="Guttman Yad-Brush" panose="02010401010101010101" pitchFamily="2" charset="-79"/>
              </a:rPr>
              <a:t> עם עובדי בית החולים</a:t>
            </a:r>
          </a:p>
        </p:txBody>
      </p:sp>
    </p:spTree>
    <p:extLst>
      <p:ext uri="{BB962C8B-B14F-4D97-AF65-F5344CB8AC3E}">
        <p14:creationId xmlns:p14="http://schemas.microsoft.com/office/powerpoint/2010/main" val="195026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99592" y="476672"/>
            <a:ext cx="6048672" cy="2752381"/>
          </a:xfrm>
        </p:spPr>
        <p:txBody>
          <a:bodyPr>
            <a:noAutofit/>
          </a:bodyPr>
          <a:lstStyle/>
          <a:p>
            <a:pPr marL="114300" indent="0" algn="just">
              <a:lnSpc>
                <a:spcPct val="170000"/>
              </a:lnSpc>
              <a:buNone/>
            </a:pPr>
            <a:r>
              <a:rPr lang="he-IL" sz="1600" b="1" dirty="0">
                <a:cs typeface="+mj-cs"/>
              </a:rPr>
              <a:t>ולשני </a:t>
            </a:r>
            <a:r>
              <a:rPr lang="he-IL" sz="1600" b="1" dirty="0" err="1">
                <a:cs typeface="+mj-cs"/>
              </a:rPr>
              <a:t>החלאים</a:t>
            </a:r>
            <a:r>
              <a:rPr lang="he-IL" sz="1600" b="1" dirty="0">
                <a:cs typeface="+mj-cs"/>
              </a:rPr>
              <a:t> הרעים שירושלים רגילה בהם [קדחת </a:t>
            </a:r>
            <a:r>
              <a:rPr lang="he-IL" sz="1600" b="1" dirty="0" err="1">
                <a:cs typeface="+mj-cs"/>
              </a:rPr>
              <a:t>ואינפלואנציה</a:t>
            </a:r>
            <a:r>
              <a:rPr lang="he-IL" sz="1600" b="1" dirty="0">
                <a:cs typeface="+mj-cs"/>
              </a:rPr>
              <a:t>] </a:t>
            </a:r>
            <a:r>
              <a:rPr lang="he-IL" sz="1600" b="1" dirty="0" err="1">
                <a:cs typeface="+mj-cs"/>
              </a:rPr>
              <a:t>ניתוספה</a:t>
            </a:r>
            <a:r>
              <a:rPr lang="he-IL" sz="1600" b="1" dirty="0">
                <a:cs typeface="+mj-cs"/>
              </a:rPr>
              <a:t> מחלת דלקת קרום המוח היא מחלת </a:t>
            </a:r>
            <a:r>
              <a:rPr lang="he-IL" sz="1600" b="1" dirty="0" err="1">
                <a:cs typeface="+mj-cs"/>
              </a:rPr>
              <a:t>השבתא</a:t>
            </a:r>
            <a:r>
              <a:rPr lang="he-IL" sz="1600" b="1" dirty="0">
                <a:cs typeface="+mj-cs"/>
              </a:rPr>
              <a:t> שקוראים לה קשיות עורף. חולים עניים ובמיוחד חולים מעדת האשכנזים </a:t>
            </a:r>
            <a:r>
              <a:rPr lang="he-IL" sz="1600" b="1" dirty="0" err="1">
                <a:cs typeface="+mj-cs"/>
              </a:rPr>
              <a:t>מתמקמקים</a:t>
            </a:r>
            <a:r>
              <a:rPr lang="he-IL" sz="1600" b="1" dirty="0">
                <a:cs typeface="+mj-cs"/>
              </a:rPr>
              <a:t> בתחלואיהם. יש מן הרופאים שאומרים שהחולי בא מן המים הרעים [...] ויש מן הרופאים שאומרים שהרפש והחלאה שבעיר מביאים את המחלה. ויש מן הרופאים שאומרים שהטלית </a:t>
            </a:r>
            <a:r>
              <a:rPr lang="he-IL" sz="1600" b="1" dirty="0" err="1">
                <a:cs typeface="+mj-cs"/>
              </a:rPr>
              <a:t>והשטריימיל</a:t>
            </a:r>
            <a:r>
              <a:rPr lang="he-IL" sz="1600" b="1" dirty="0">
                <a:cs typeface="+mj-cs"/>
              </a:rPr>
              <a:t> מביאים עמהם את המחלה. מוטלים הם [...] על </a:t>
            </a:r>
            <a:r>
              <a:rPr lang="he-IL" sz="1600" b="1" dirty="0" err="1">
                <a:cs typeface="+mj-cs"/>
              </a:rPr>
              <a:t>מטת</a:t>
            </a:r>
            <a:r>
              <a:rPr lang="he-IL" sz="1600" b="1" dirty="0">
                <a:cs typeface="+mj-cs"/>
              </a:rPr>
              <a:t> החולה, ובשבת אדם הולך לבית הכנסת, מוציא את </a:t>
            </a:r>
            <a:r>
              <a:rPr lang="he-IL" sz="1600" b="1" dirty="0" err="1">
                <a:cs typeface="+mj-cs"/>
              </a:rPr>
              <a:t>החידקים</a:t>
            </a:r>
            <a:r>
              <a:rPr lang="he-IL" sz="1600" b="1" dirty="0">
                <a:cs typeface="+mj-cs"/>
              </a:rPr>
              <a:t> הרעים מרשות היחיד לרשות הרבים.</a:t>
            </a:r>
          </a:p>
          <a:p>
            <a:pPr marL="114300" indent="0" algn="just">
              <a:lnSpc>
                <a:spcPct val="170000"/>
              </a:lnSpc>
              <a:buNone/>
            </a:pPr>
            <a:r>
              <a:rPr lang="he-IL" sz="1600" b="1" dirty="0">
                <a:cs typeface="+mj-cs"/>
              </a:rPr>
              <a:t>מוסיף עליהם </a:t>
            </a:r>
            <a:r>
              <a:rPr lang="he-IL" sz="1600" b="1" dirty="0" err="1">
                <a:cs typeface="+mj-cs"/>
              </a:rPr>
              <a:t>המקוה</a:t>
            </a:r>
            <a:r>
              <a:rPr lang="he-IL" sz="1600" b="1" dirty="0">
                <a:cs typeface="+mj-cs"/>
              </a:rPr>
              <a:t>. שיש מקוואות ממלאים אותם במים עכורים [...]. מוסיף על כל הטעמים הללו, העניות, שיושבים בדירות צפופות ואוכלים </a:t>
            </a:r>
            <a:r>
              <a:rPr lang="he-IL" sz="1600" b="1" dirty="0" err="1">
                <a:cs typeface="+mj-cs"/>
              </a:rPr>
              <a:t>פלמידאות</a:t>
            </a:r>
            <a:r>
              <a:rPr lang="he-IL" sz="1600" b="1" dirty="0">
                <a:cs typeface="+mj-cs"/>
              </a:rPr>
              <a:t> </a:t>
            </a:r>
            <a:r>
              <a:rPr lang="he-IL" sz="1600" b="1" dirty="0" err="1">
                <a:cs typeface="+mj-cs"/>
              </a:rPr>
              <a:t>ולקרדאות</a:t>
            </a:r>
            <a:r>
              <a:rPr lang="he-IL" sz="1600" b="1" dirty="0">
                <a:cs typeface="+mj-cs"/>
              </a:rPr>
              <a:t> שעברו עליהן שנה ושתי שנים, ושותים את המים</a:t>
            </a:r>
          </a:p>
          <a:p>
            <a:pPr marL="114300" indent="0" algn="just">
              <a:lnSpc>
                <a:spcPct val="170000"/>
              </a:lnSpc>
              <a:buNone/>
            </a:pPr>
            <a:r>
              <a:rPr lang="he-IL" sz="1600" b="1" dirty="0">
                <a:cs typeface="+mj-cs"/>
              </a:rPr>
              <a:t>הרעים, ובתי המחראות עולים על גדותיהם ומעפשים את </a:t>
            </a:r>
            <a:r>
              <a:rPr lang="he-IL" sz="1600" b="1" dirty="0" err="1">
                <a:cs typeface="+mj-cs"/>
              </a:rPr>
              <a:t>האויר</a:t>
            </a:r>
            <a:r>
              <a:rPr lang="he-IL" sz="1600" b="1" dirty="0">
                <a:cs typeface="+mj-cs"/>
              </a:rPr>
              <a:t>.</a:t>
            </a:r>
          </a:p>
          <a:p>
            <a:pPr marL="114300" indent="0" algn="l">
              <a:lnSpc>
                <a:spcPct val="170000"/>
              </a:lnSpc>
              <a:buNone/>
            </a:pPr>
            <a:r>
              <a:rPr lang="he-IL" sz="1600" b="1" dirty="0">
                <a:cs typeface="+mj-cs"/>
              </a:rPr>
              <a:t>ש"י עגנון, תמול שלשום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8241" y="2708920"/>
            <a:ext cx="209745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44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499" y="1663969"/>
            <a:ext cx="4706750" cy="353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710114" y="0"/>
            <a:ext cx="34385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868145" y="640079"/>
            <a:ext cx="3072338" cy="33649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rgbClr val="FFFFFF"/>
                </a:solidFill>
                <a:cs typeface="Guttman Yad-Brush" panose="02010401010101010101" pitchFamily="2" charset="-79"/>
              </a:rPr>
              <a:t>הוועידה</a:t>
            </a:r>
            <a:r>
              <a:rPr lang="en-US" sz="2400" dirty="0">
                <a:solidFill>
                  <a:srgbClr val="FFFFFF"/>
                </a:solidFill>
                <a:cs typeface="Guttman Yad-Brush" panose="02010401010101010101" pitchFamily="2" charset="-79"/>
              </a:rPr>
              <a:t> </a:t>
            </a:r>
            <a:r>
              <a:rPr lang="he-IL" sz="2400" dirty="0">
                <a:solidFill>
                  <a:srgbClr val="FFFFFF"/>
                </a:solidFill>
                <a:cs typeface="Guttman Yad-Brush" panose="02010401010101010101" pitchFamily="2" charset="-79"/>
              </a:rPr>
              <a:t>הרפואית</a:t>
            </a:r>
            <a:r>
              <a:rPr lang="en-US" sz="2400" dirty="0">
                <a:solidFill>
                  <a:srgbClr val="FFFFFF"/>
                </a:solidFill>
                <a:cs typeface="Guttman Yad-Brush" panose="02010401010101010101" pitchFamily="2" charset="-79"/>
              </a:rPr>
              <a:t> </a:t>
            </a:r>
            <a:r>
              <a:rPr lang="he-IL" sz="2400" dirty="0">
                <a:solidFill>
                  <a:srgbClr val="FFFFFF"/>
                </a:solidFill>
                <a:cs typeface="Guttman Yad-Brush" panose="02010401010101010101" pitchFamily="2" charset="-79"/>
              </a:rPr>
              <a:t>הראשונה </a:t>
            </a:r>
            <a:br>
              <a:rPr lang="he-IL" sz="2400" dirty="0">
                <a:solidFill>
                  <a:srgbClr val="FFFFFF"/>
                </a:solidFill>
                <a:cs typeface="Guttman Yad-Brush" panose="02010401010101010101" pitchFamily="2" charset="-79"/>
              </a:rPr>
            </a:br>
            <a:r>
              <a:rPr lang="he-IL" sz="2400" dirty="0">
                <a:solidFill>
                  <a:srgbClr val="FFFFFF"/>
                </a:solidFill>
                <a:cs typeface="Guttman Yad-Brush" panose="02010401010101010101" pitchFamily="2" charset="-79"/>
              </a:rPr>
              <a:t>בארץ ישראל, </a:t>
            </a:r>
            <a:br>
              <a:rPr lang="he-IL" sz="2400" dirty="0">
                <a:solidFill>
                  <a:srgbClr val="FFFFFF"/>
                </a:solidFill>
                <a:cs typeface="Guttman Yad-Brush" panose="02010401010101010101" pitchFamily="2" charset="-79"/>
              </a:rPr>
            </a:br>
            <a:r>
              <a:rPr lang="he-IL" sz="2400" dirty="0">
                <a:solidFill>
                  <a:srgbClr val="FFFFFF"/>
                </a:solidFill>
                <a:cs typeface="Guttman Yad-Brush" panose="02010401010101010101" pitchFamily="2" charset="-79"/>
              </a:rPr>
              <a:t>ועידת הגרענת 1914</a:t>
            </a:r>
            <a:endParaRPr lang="en-US" sz="2400" dirty="0">
              <a:solidFill>
                <a:srgbClr val="FFFFFF"/>
              </a:solidFill>
              <a:cs typeface="Guttman Yad-Brush" panose="02010401010101010101" pitchFamily="2" charset="-79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679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760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מבט לאחור">
  <a:themeElements>
    <a:clrScheme name="מבט לאחור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220</Words>
  <Application>Microsoft Office PowerPoint</Application>
  <PresentationFormat>‫הצגה על המסך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Guttman Yad-Brush</vt:lpstr>
      <vt:lpstr>מבט לאחור</vt:lpstr>
      <vt:lpstr>      "וידי הרופא הטוב   האדון מאזיה היקר עושות תושיה"   1930-1858</vt:lpstr>
      <vt:lpstr>רופא הלשון העברית</vt:lpstr>
      <vt:lpstr>בני משפחת מזיא  </vt:lpstr>
      <vt:lpstr>סטודנט לרפואה בציריך</vt:lpstr>
      <vt:lpstr>ממרפאתו  של ד"ר מזיא</vt:lpstr>
      <vt:lpstr>בית החולים בראשון לציון</vt:lpstr>
      <vt:lpstr>חנוכת בית החולים  "ביקור חולים", 1925</vt:lpstr>
      <vt:lpstr>מצגת של PowerPoint‏</vt:lpstr>
      <vt:lpstr>הוועידה הרפואית הראשונה  בארץ ישראל,  ועידת הגרענת 1914</vt:lpstr>
      <vt:lpstr>והוא חידש מילים רבות בתחום הרפואה...</vt:lpstr>
      <vt:lpstr>      חמש עטרות ויותר...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"וידי הרופא הטוב  האדון מאזיה היקר עושות תושיה"  1930-1858</dc:title>
  <dc:creator>smadar.barak@mail.huji.ac.il</dc:creator>
  <cp:lastModifiedBy>smadar.barak@mail.huji.ac.il</cp:lastModifiedBy>
  <cp:revision>4</cp:revision>
  <dcterms:created xsi:type="dcterms:W3CDTF">2021-02-06T11:03:19Z</dcterms:created>
  <dcterms:modified xsi:type="dcterms:W3CDTF">2021-02-06T11:32:12Z</dcterms:modified>
</cp:coreProperties>
</file>